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70" r:id="rId3"/>
    <p:sldId id="260" r:id="rId4"/>
    <p:sldId id="302" r:id="rId5"/>
    <p:sldId id="290" r:id="rId6"/>
    <p:sldId id="289" r:id="rId7"/>
    <p:sldId id="292" r:id="rId8"/>
    <p:sldId id="288" r:id="rId9"/>
    <p:sldId id="294" r:id="rId10"/>
    <p:sldId id="296" r:id="rId11"/>
    <p:sldId id="301" r:id="rId12"/>
    <p:sldId id="297" r:id="rId13"/>
    <p:sldId id="298" r:id="rId14"/>
    <p:sldId id="299" r:id="rId15"/>
    <p:sldId id="30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2"/>
    <p:restoredTop sz="89858"/>
  </p:normalViewPr>
  <p:slideViewPr>
    <p:cSldViewPr snapToGrid="0" snapToObjects="1">
      <p:cViewPr>
        <p:scale>
          <a:sx n="91" d="100"/>
          <a:sy n="91" d="100"/>
        </p:scale>
        <p:origin x="4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8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694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39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395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89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33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1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9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84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4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74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0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98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C157-0137-704A-BA98-BF7F4886514A}" type="datetime1">
              <a:rPr lang="da-DK" smtClean="0"/>
              <a:t>12.08.2022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CA42-8503-2A40-9699-0ED96D92BA28}" type="datetime1">
              <a:rPr lang="da-DK" smtClean="0"/>
              <a:t>12.08.2022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FC6-F4F0-9840-A086-C4A5D5CA9181}" type="datetime1">
              <a:rPr lang="da-DK" smtClean="0"/>
              <a:t>12.08.2022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512B-C042-DF49-B777-BF075CEE1F47}" type="datetime1">
              <a:rPr lang="da-DK" smtClean="0"/>
              <a:t>12.08.2022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60AEC-B15C-4842-B0A0-4A33615D364B}" type="datetime1">
              <a:rPr lang="da-DK" smtClean="0"/>
              <a:t>12.08.2022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CE744-5EB9-D542-A6B1-BE9FF282BB76}" type="datetime1">
              <a:rPr lang="da-DK" smtClean="0"/>
              <a:t>12.08.2022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443AF-D45E-E246-A465-36D735EA1F77}" type="datetime1">
              <a:rPr lang="da-DK" smtClean="0"/>
              <a:t>12.08.2022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B692B-66FA-ED42-B4A5-40406B64AB90}" type="datetime1">
              <a:rPr lang="da-DK" smtClean="0"/>
              <a:t>12.08.2022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CEF3-98EA-FE48-B850-53A9CDC2EFCF}" type="datetime1">
              <a:rPr lang="da-DK" smtClean="0"/>
              <a:t>12.08.2022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18E6-FE1D-1A4C-8B03-64A7E8A20BF8}" type="datetime1">
              <a:rPr lang="da-DK" smtClean="0"/>
              <a:t>12.08.2022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F5D0-C9B9-5B49-A7F8-452CAA6F9FE7}" type="datetime1">
              <a:rPr lang="da-DK" smtClean="0"/>
              <a:t>12.08.2022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C96CB-0E00-AC42-AD7D-D35C333C27B7}" type="datetime1">
              <a:rPr lang="da-DK" smtClean="0"/>
              <a:t>12.08.2022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400" b="1">
                <a:solidFill>
                  <a:srgbClr val="FFFFFF"/>
                </a:solidFill>
              </a:rPr>
              <a:t>Exploratory </a:t>
            </a:r>
            <a:r>
              <a:rPr lang="en-GB" sz="4400" b="1" dirty="0">
                <a:solidFill>
                  <a:srgbClr val="FFFFFF"/>
                </a:solidFill>
              </a:rPr>
              <a:t>analysis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Data Science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2421"/>
          </a:xfrm>
        </p:spPr>
        <p:txBody>
          <a:bodyPr>
            <a:normAutofit/>
          </a:bodyPr>
          <a:lstStyle/>
          <a:p>
            <a:r>
              <a:rPr lang="en-GB" sz="2400" dirty="0"/>
              <a:t>Variation of genes is collapsed into Principal Components (PCs)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2478E1-E32B-54B3-1104-7C79414655C2}"/>
              </a:ext>
            </a:extLst>
          </p:cNvPr>
          <p:cNvCxnSpPr>
            <a:cxnSpLocks/>
          </p:cNvCxnSpPr>
          <p:nvPr/>
        </p:nvCxnSpPr>
        <p:spPr>
          <a:xfrm flipH="1">
            <a:off x="559506" y="5387196"/>
            <a:ext cx="360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5AEA90-24FF-2C02-B30A-6F2FF9051C3A}"/>
              </a:ext>
            </a:extLst>
          </p:cNvPr>
          <p:cNvCxnSpPr>
            <a:cxnSpLocks/>
          </p:cNvCxnSpPr>
          <p:nvPr/>
        </p:nvCxnSpPr>
        <p:spPr>
          <a:xfrm>
            <a:off x="5518521" y="3128599"/>
            <a:ext cx="0" cy="288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01082-C214-F26F-4630-2C5B9CE5B002}"/>
              </a:ext>
            </a:extLst>
          </p:cNvPr>
          <p:cNvCxnSpPr>
            <a:cxnSpLocks/>
          </p:cNvCxnSpPr>
          <p:nvPr/>
        </p:nvCxnSpPr>
        <p:spPr>
          <a:xfrm flipH="1" flipV="1">
            <a:off x="5518521" y="6008599"/>
            <a:ext cx="2880000" cy="0"/>
          </a:xfrm>
          <a:prstGeom prst="line">
            <a:avLst/>
          </a:prstGeom>
          <a:ln w="38100">
            <a:solidFill>
              <a:srgbClr val="106B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BA93A4-45EC-450A-C326-C0D21004DEC1}"/>
              </a:ext>
            </a:extLst>
          </p:cNvPr>
          <p:cNvSpPr txBox="1"/>
          <p:nvPr/>
        </p:nvSpPr>
        <p:spPr>
          <a:xfrm>
            <a:off x="1443293" y="5562213"/>
            <a:ext cx="182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geneB Expression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3220FB-2F7F-7F8F-1A6D-516FAA1F81C9}"/>
              </a:ext>
            </a:extLst>
          </p:cNvPr>
          <p:cNvSpPr/>
          <p:nvPr/>
        </p:nvSpPr>
        <p:spPr>
          <a:xfrm>
            <a:off x="848976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8971EA-20F9-998E-1040-C1BACA0C87A6}"/>
              </a:ext>
            </a:extLst>
          </p:cNvPr>
          <p:cNvSpPr/>
          <p:nvPr/>
        </p:nvSpPr>
        <p:spPr>
          <a:xfrm>
            <a:off x="1059456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297DA-71CB-573E-7E7B-B4571AABC8A4}"/>
              </a:ext>
            </a:extLst>
          </p:cNvPr>
          <p:cNvSpPr/>
          <p:nvPr/>
        </p:nvSpPr>
        <p:spPr>
          <a:xfrm>
            <a:off x="638497" y="5286047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E90B48-4898-4090-7ED1-486855136D2F}"/>
              </a:ext>
            </a:extLst>
          </p:cNvPr>
          <p:cNvSpPr/>
          <p:nvPr/>
        </p:nvSpPr>
        <p:spPr>
          <a:xfrm>
            <a:off x="3350518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1E200-A10D-E185-AE64-19FEFC6BE312}"/>
              </a:ext>
            </a:extLst>
          </p:cNvPr>
          <p:cNvSpPr/>
          <p:nvPr/>
        </p:nvSpPr>
        <p:spPr>
          <a:xfrm>
            <a:off x="3560998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1D90B-CB12-5AD4-72F9-93A098C1DDDD}"/>
              </a:ext>
            </a:extLst>
          </p:cNvPr>
          <p:cNvSpPr/>
          <p:nvPr/>
        </p:nvSpPr>
        <p:spPr>
          <a:xfrm>
            <a:off x="3140039" y="5305978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2C4305-064B-E89E-2823-E8EBA659A718}"/>
              </a:ext>
            </a:extLst>
          </p:cNvPr>
          <p:cNvCxnSpPr>
            <a:cxnSpLocks/>
          </p:cNvCxnSpPr>
          <p:nvPr/>
        </p:nvCxnSpPr>
        <p:spPr>
          <a:xfrm flipH="1">
            <a:off x="571407" y="3524731"/>
            <a:ext cx="360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093057-98B8-0233-67E0-9FC24CE28FEB}"/>
              </a:ext>
            </a:extLst>
          </p:cNvPr>
          <p:cNvSpPr txBox="1"/>
          <p:nvPr/>
        </p:nvSpPr>
        <p:spPr>
          <a:xfrm>
            <a:off x="1455194" y="3699748"/>
            <a:ext cx="18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 Expression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6CC83-4C38-21A5-8151-A87FEE44D93B}"/>
              </a:ext>
            </a:extLst>
          </p:cNvPr>
          <p:cNvSpPr/>
          <p:nvPr/>
        </p:nvSpPr>
        <p:spPr>
          <a:xfrm>
            <a:off x="1955176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E1A9FE-D589-8EC3-5CB2-E99786ABEA16}"/>
              </a:ext>
            </a:extLst>
          </p:cNvPr>
          <p:cNvSpPr/>
          <p:nvPr/>
        </p:nvSpPr>
        <p:spPr>
          <a:xfrm>
            <a:off x="222274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74B1A9-B185-0705-4A54-185B302AAD1D}"/>
              </a:ext>
            </a:extLst>
          </p:cNvPr>
          <p:cNvSpPr/>
          <p:nvPr/>
        </p:nvSpPr>
        <p:spPr>
          <a:xfrm>
            <a:off x="1580296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FED103-E68F-9FBE-7D74-C0ED762FA418}"/>
              </a:ext>
            </a:extLst>
          </p:cNvPr>
          <p:cNvSpPr/>
          <p:nvPr/>
        </p:nvSpPr>
        <p:spPr>
          <a:xfrm>
            <a:off x="210226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0A2FDA-B592-DC26-2AC4-BCEBBADE0DF1}"/>
              </a:ext>
            </a:extLst>
          </p:cNvPr>
          <p:cNvSpPr/>
          <p:nvPr/>
        </p:nvSpPr>
        <p:spPr>
          <a:xfrm>
            <a:off x="2587610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5CB751-20FE-DB2A-803F-BF039E0AD73B}"/>
              </a:ext>
            </a:extLst>
          </p:cNvPr>
          <p:cNvSpPr/>
          <p:nvPr/>
        </p:nvSpPr>
        <p:spPr>
          <a:xfrm>
            <a:off x="1748502" y="344849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EAF96-BD91-3223-BFF3-F10E241D814A}"/>
              </a:ext>
            </a:extLst>
          </p:cNvPr>
          <p:cNvSpPr txBox="1"/>
          <p:nvPr/>
        </p:nvSpPr>
        <p:spPr>
          <a:xfrm>
            <a:off x="1508650" y="2762227"/>
            <a:ext cx="153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Little variation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C581279-F000-3A77-5301-4C647AA9ED52}"/>
              </a:ext>
            </a:extLst>
          </p:cNvPr>
          <p:cNvSpPr/>
          <p:nvPr/>
        </p:nvSpPr>
        <p:spPr>
          <a:xfrm rot="16200000">
            <a:off x="2155279" y="2631830"/>
            <a:ext cx="176561" cy="1440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9A096-D663-1EF9-72EF-A904335FF3CE}"/>
              </a:ext>
            </a:extLst>
          </p:cNvPr>
          <p:cNvSpPr txBox="1"/>
          <p:nvPr/>
        </p:nvSpPr>
        <p:spPr>
          <a:xfrm>
            <a:off x="1498516" y="4611877"/>
            <a:ext cx="15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Highly variable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88E94FFF-9963-A67E-D165-E21AA3EBC319}"/>
              </a:ext>
            </a:extLst>
          </p:cNvPr>
          <p:cNvSpPr/>
          <p:nvPr/>
        </p:nvSpPr>
        <p:spPr>
          <a:xfrm rot="16200000">
            <a:off x="2092422" y="3592759"/>
            <a:ext cx="176561" cy="3096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80F432-CF45-84F4-9913-43D6F2D9DFCE}"/>
              </a:ext>
            </a:extLst>
          </p:cNvPr>
          <p:cNvSpPr txBox="1"/>
          <p:nvPr/>
        </p:nvSpPr>
        <p:spPr>
          <a:xfrm>
            <a:off x="7821105" y="6118681"/>
            <a:ext cx="77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geneA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866586-8044-D782-CEC6-5E6D7F07F2F4}"/>
              </a:ext>
            </a:extLst>
          </p:cNvPr>
          <p:cNvSpPr txBox="1"/>
          <p:nvPr/>
        </p:nvSpPr>
        <p:spPr>
          <a:xfrm>
            <a:off x="5398287" y="2740546"/>
            <a:ext cx="7694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DK" dirty="0"/>
              <a:t>geneB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2E2FB7-3280-EDAE-7F76-449AB5D0442B}"/>
              </a:ext>
            </a:extLst>
          </p:cNvPr>
          <p:cNvGrpSpPr/>
          <p:nvPr/>
        </p:nvGrpSpPr>
        <p:grpSpPr>
          <a:xfrm rot="5400000">
            <a:off x="5608984" y="4165969"/>
            <a:ext cx="2622982" cy="971731"/>
            <a:chOff x="8327160" y="3599997"/>
            <a:chExt cx="2622982" cy="97173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2A41B4C-4713-8538-792D-117BD38D1F29}"/>
                </a:ext>
              </a:extLst>
            </p:cNvPr>
            <p:cNvSpPr/>
            <p:nvPr/>
          </p:nvSpPr>
          <p:spPr>
            <a:xfrm>
              <a:off x="8526485" y="3680426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99EB1B-9845-D135-4EB7-0DB09E5659A5}"/>
                </a:ext>
              </a:extLst>
            </p:cNvPr>
            <p:cNvSpPr/>
            <p:nvPr/>
          </p:nvSpPr>
          <p:spPr>
            <a:xfrm>
              <a:off x="8748138" y="3948054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717296-4FC8-44D4-8098-403895296A56}"/>
                </a:ext>
              </a:extLst>
            </p:cNvPr>
            <p:cNvSpPr/>
            <p:nvPr/>
          </p:nvSpPr>
          <p:spPr>
            <a:xfrm>
              <a:off x="8327160" y="4148771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3E8735-2A56-5F6C-ADA0-1E375A431065}"/>
                </a:ext>
              </a:extLst>
            </p:cNvPr>
            <p:cNvSpPr/>
            <p:nvPr/>
          </p:nvSpPr>
          <p:spPr>
            <a:xfrm>
              <a:off x="10559659" y="4391728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F53AA1-0E60-E2D3-D752-E33D27E9FABB}"/>
                </a:ext>
              </a:extLst>
            </p:cNvPr>
            <p:cNvSpPr/>
            <p:nvPr/>
          </p:nvSpPr>
          <p:spPr>
            <a:xfrm>
              <a:off x="10770142" y="3599997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0C04C8-8266-375B-4B70-9F9418F1A583}"/>
                </a:ext>
              </a:extLst>
            </p:cNvPr>
            <p:cNvSpPr/>
            <p:nvPr/>
          </p:nvSpPr>
          <p:spPr>
            <a:xfrm>
              <a:off x="10349179" y="3934531"/>
              <a:ext cx="180000" cy="180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86DA2D-F93C-8ECF-0CB4-3ADE7DBDB4D2}"/>
              </a:ext>
            </a:extLst>
          </p:cNvPr>
          <p:cNvCxnSpPr>
            <a:cxnSpLocks/>
          </p:cNvCxnSpPr>
          <p:nvPr/>
        </p:nvCxnSpPr>
        <p:spPr>
          <a:xfrm flipH="1">
            <a:off x="8976922" y="3549944"/>
            <a:ext cx="26874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7440B6C-E44F-F3E3-C6A2-C9BCDC1265EE}"/>
              </a:ext>
            </a:extLst>
          </p:cNvPr>
          <p:cNvCxnSpPr>
            <a:cxnSpLocks/>
          </p:cNvCxnSpPr>
          <p:nvPr/>
        </p:nvCxnSpPr>
        <p:spPr>
          <a:xfrm flipH="1">
            <a:off x="6757411" y="3177242"/>
            <a:ext cx="377793" cy="2786084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34F53E-21F2-0EB0-ABF0-FDFEDA1B0916}"/>
              </a:ext>
            </a:extLst>
          </p:cNvPr>
          <p:cNvSpPr/>
          <p:nvPr/>
        </p:nvSpPr>
        <p:spPr>
          <a:xfrm>
            <a:off x="4492831" y="4089233"/>
            <a:ext cx="919476" cy="46531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B9C8E4-9B23-48D9-FCBA-86535F785F4C}"/>
              </a:ext>
            </a:extLst>
          </p:cNvPr>
          <p:cNvSpPr txBox="1"/>
          <p:nvPr/>
        </p:nvSpPr>
        <p:spPr>
          <a:xfrm>
            <a:off x="10034299" y="372893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PC1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0669734-6D2B-FA70-108E-66C4A33535B3}"/>
              </a:ext>
            </a:extLst>
          </p:cNvPr>
          <p:cNvSpPr/>
          <p:nvPr/>
        </p:nvSpPr>
        <p:spPr>
          <a:xfrm>
            <a:off x="9266470" y="3361194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EA2BB2E-26F7-547B-1F63-32D8A58D1E0F}"/>
              </a:ext>
            </a:extLst>
          </p:cNvPr>
          <p:cNvSpPr/>
          <p:nvPr/>
        </p:nvSpPr>
        <p:spPr>
          <a:xfrm>
            <a:off x="9398893" y="345040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276E26C-3240-56A2-2727-468D57297EF8}"/>
              </a:ext>
            </a:extLst>
          </p:cNvPr>
          <p:cNvSpPr/>
          <p:nvPr/>
        </p:nvSpPr>
        <p:spPr>
          <a:xfrm>
            <a:off x="9122897" y="345040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68F95A0-6177-1146-3F46-06655BF166F0}"/>
              </a:ext>
            </a:extLst>
          </p:cNvPr>
          <p:cNvSpPr/>
          <p:nvPr/>
        </p:nvSpPr>
        <p:spPr>
          <a:xfrm>
            <a:off x="11076645" y="343688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E0EBC52-62F2-4228-D147-53E915B23632}"/>
              </a:ext>
            </a:extLst>
          </p:cNvPr>
          <p:cNvSpPr/>
          <p:nvPr/>
        </p:nvSpPr>
        <p:spPr>
          <a:xfrm>
            <a:off x="11264822" y="343688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45ADF62-CE1D-92BC-2471-E61B1859F464}"/>
              </a:ext>
            </a:extLst>
          </p:cNvPr>
          <p:cNvSpPr/>
          <p:nvPr/>
        </p:nvSpPr>
        <p:spPr>
          <a:xfrm>
            <a:off x="10988828" y="354839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B9FC403F-2B09-8F34-D762-36E43713CD0C}"/>
              </a:ext>
            </a:extLst>
          </p:cNvPr>
          <p:cNvCxnSpPr>
            <a:cxnSpLocks/>
          </p:cNvCxnSpPr>
          <p:nvPr/>
        </p:nvCxnSpPr>
        <p:spPr>
          <a:xfrm>
            <a:off x="6366162" y="4375500"/>
            <a:ext cx="1192383" cy="169495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BCCBE6B3-5548-ACB9-71C5-B337E3DD06C5}"/>
              </a:ext>
            </a:extLst>
          </p:cNvPr>
          <p:cNvSpPr txBox="1"/>
          <p:nvPr/>
        </p:nvSpPr>
        <p:spPr>
          <a:xfrm>
            <a:off x="6466174" y="2543884"/>
            <a:ext cx="2297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u="sng" dirty="0"/>
              <a:t>PC1</a:t>
            </a:r>
          </a:p>
          <a:p>
            <a:r>
              <a:rPr lang="en-DK" dirty="0"/>
              <a:t>1st maximum variance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BB62F915-24C4-F37D-3EC3-F8E1399FCAA7}"/>
              </a:ext>
            </a:extLst>
          </p:cNvPr>
          <p:cNvSpPr txBox="1"/>
          <p:nvPr/>
        </p:nvSpPr>
        <p:spPr>
          <a:xfrm>
            <a:off x="7041715" y="4618234"/>
            <a:ext cx="237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u="sng" dirty="0"/>
              <a:t>PC2</a:t>
            </a:r>
          </a:p>
          <a:p>
            <a:r>
              <a:rPr lang="en-DK" dirty="0"/>
              <a:t>2nd maximum variance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F70E535-22E5-3F5E-CD44-AD258E444DCD}"/>
              </a:ext>
            </a:extLst>
          </p:cNvPr>
          <p:cNvCxnSpPr>
            <a:cxnSpLocks/>
          </p:cNvCxnSpPr>
          <p:nvPr/>
        </p:nvCxnSpPr>
        <p:spPr>
          <a:xfrm flipH="1">
            <a:off x="8953390" y="4516406"/>
            <a:ext cx="26874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204DA9F-9E98-45F6-E04E-BCE628BC7205}"/>
              </a:ext>
            </a:extLst>
          </p:cNvPr>
          <p:cNvSpPr txBox="1"/>
          <p:nvPr/>
        </p:nvSpPr>
        <p:spPr>
          <a:xfrm>
            <a:off x="10010767" y="469539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PC2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16399232-25FF-9E63-0C99-4E90115F5CE9}"/>
              </a:ext>
            </a:extLst>
          </p:cNvPr>
          <p:cNvSpPr/>
          <p:nvPr/>
        </p:nvSpPr>
        <p:spPr>
          <a:xfrm>
            <a:off x="10011209" y="443580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4" name="Oval 2063">
            <a:extLst>
              <a:ext uri="{FF2B5EF4-FFF2-40B4-BE49-F238E27FC236}">
                <a16:creationId xmlns:a16="http://schemas.microsoft.com/office/drawing/2014/main" id="{0F368F1D-EE15-4B09-12C7-13A2413C3398}"/>
              </a:ext>
            </a:extLst>
          </p:cNvPr>
          <p:cNvSpPr/>
          <p:nvPr/>
        </p:nvSpPr>
        <p:spPr>
          <a:xfrm>
            <a:off x="10235117" y="4438234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71DCD2A4-5AE6-916F-AA94-354603E854F7}"/>
              </a:ext>
            </a:extLst>
          </p:cNvPr>
          <p:cNvSpPr/>
          <p:nvPr/>
        </p:nvSpPr>
        <p:spPr>
          <a:xfrm>
            <a:off x="10101209" y="443580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0C9DE033-A0B2-E091-B9F2-38C19510136D}"/>
              </a:ext>
            </a:extLst>
          </p:cNvPr>
          <p:cNvSpPr/>
          <p:nvPr/>
        </p:nvSpPr>
        <p:spPr>
          <a:xfrm>
            <a:off x="10393705" y="4435806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AF3A3F73-E5B5-E5C5-B618-BD541E8992B8}"/>
              </a:ext>
            </a:extLst>
          </p:cNvPr>
          <p:cNvSpPr/>
          <p:nvPr/>
        </p:nvSpPr>
        <p:spPr>
          <a:xfrm>
            <a:off x="10264033" y="4445710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FD3CB855-B03A-A12C-A7E1-284E2EF0D687}"/>
              </a:ext>
            </a:extLst>
          </p:cNvPr>
          <p:cNvSpPr/>
          <p:nvPr/>
        </p:nvSpPr>
        <p:spPr>
          <a:xfrm>
            <a:off x="10329206" y="4425902"/>
            <a:ext cx="180000" cy="180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4CB34-608D-EDF3-3F0D-5C65AE1A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2053" grpId="0"/>
      <p:bldP spid="2056" grpId="0"/>
      <p:bldP spid="2062" grpId="0"/>
      <p:bldP spid="2063" grpId="0" animBg="1"/>
      <p:bldP spid="2064" grpId="0" animBg="1"/>
      <p:bldP spid="2065" grpId="0" animBg="1"/>
      <p:bldP spid="2066" grpId="0" animBg="1"/>
      <p:bldP spid="2067" grpId="0" animBg="1"/>
      <p:bldP spid="20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6CC6FD-6035-80D2-2D2C-FFC2EC6ED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8"/>
          <a:stretch/>
        </p:blipFill>
        <p:spPr bwMode="auto">
          <a:xfrm>
            <a:off x="6296722" y="3429000"/>
            <a:ext cx="5326410" cy="32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Variation of genes is collapsed into Principal Components (PCs)</a:t>
            </a:r>
          </a:p>
          <a:p>
            <a:endParaRPr lang="en-GB" sz="2400" dirty="0"/>
          </a:p>
          <a:p>
            <a:r>
              <a:rPr lang="en-GB" sz="2400" dirty="0"/>
              <a:t>Samples with similar gene expression related to PCs will be together</a:t>
            </a:r>
          </a:p>
          <a:p>
            <a:endParaRPr lang="en-GB" sz="2400" dirty="0"/>
          </a:p>
          <a:p>
            <a:r>
              <a:rPr lang="en-GB" sz="2400" dirty="0"/>
              <a:t>First PCs contain most variation</a:t>
            </a:r>
          </a:p>
          <a:p>
            <a:pPr lvl="1"/>
            <a:r>
              <a:rPr lang="en-GB" dirty="0"/>
              <a:t>Usually PC1-PC4 are used</a:t>
            </a:r>
          </a:p>
          <a:p>
            <a:endParaRPr lang="en-GB" sz="2400" dirty="0"/>
          </a:p>
          <a:p>
            <a:r>
              <a:rPr lang="en-GB" sz="2400" dirty="0"/>
              <a:t>We need metadata to understand </a:t>
            </a:r>
          </a:p>
          <a:p>
            <a:pPr marL="0" indent="0">
              <a:buNone/>
            </a:pPr>
            <a:r>
              <a:rPr lang="en-GB" sz="2400" dirty="0"/>
              <a:t>   source of variation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C5D1D8-1D67-B34D-94AF-E1E29EF82671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957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F674F6C-F9BE-4E70-F372-0A568C50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4137890"/>
            <a:ext cx="5047218" cy="25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" y="2402193"/>
            <a:ext cx="6006678" cy="37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DAA04D-21A9-5DB1-F136-600CE685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08" y="1417709"/>
            <a:ext cx="5314068" cy="27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B5A44A-52F0-79BB-3089-D77093992398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3B37D7B-8280-A2FE-7150-84B4DBFB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13" y="1743323"/>
            <a:ext cx="4493455" cy="45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need meta-data to understand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1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5A92105-1712-C5B9-A8E7-62EFFDC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4048326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552B70-3B4C-EC5D-4209-ED8C4D39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9" y="1380753"/>
            <a:ext cx="5211294" cy="26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2F65AB-2B87-64EB-9E5D-398D0092D58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0D8E9B-B4C6-146C-744B-3C1D267EA1B6}"/>
              </a:ext>
            </a:extLst>
          </p:cNvPr>
          <p:cNvSpPr txBox="1">
            <a:spLocks/>
          </p:cNvSpPr>
          <p:nvPr/>
        </p:nvSpPr>
        <p:spPr>
          <a:xfrm>
            <a:off x="1304613" y="1743323"/>
            <a:ext cx="4493455" cy="45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We need meta-data to understand</a:t>
            </a:r>
          </a:p>
          <a:p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9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BD44B-35D0-4310-C2B3-E5D7051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" y="2381589"/>
            <a:ext cx="6219612" cy="39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C5AA8DD-B36B-2458-EBA4-49CD30A1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07" y="2566881"/>
            <a:ext cx="5452794" cy="28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6619DE-0614-F57B-8878-00833A9FF39E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2115B20-6729-1A56-FBF6-65907A32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13" y="1743323"/>
            <a:ext cx="4493455" cy="453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We need meta-data to understand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771385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r>
              <a:rPr lang="en-US" sz="4400" dirty="0"/>
              <a:t>. Heatmaps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049" y="2109797"/>
            <a:ext cx="5013960" cy="44064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400" b="1" dirty="0"/>
              <a:t>Hierarchical clustering and heatmaps</a:t>
            </a:r>
            <a:endParaRPr lang="en-GB" sz="2400" dirty="0"/>
          </a:p>
          <a:p>
            <a:pPr>
              <a:lnSpc>
                <a:spcPct val="110000"/>
              </a:lnSpc>
            </a:pPr>
            <a:r>
              <a:rPr lang="en-GB" sz="2400" dirty="0"/>
              <a:t>Cluster/group samples together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Can use: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Gene expression distances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Correlations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Heatmap and dendrogram</a:t>
            </a:r>
          </a:p>
          <a:p>
            <a:pPr>
              <a:lnSpc>
                <a:spcPct val="110000"/>
              </a:lnSpc>
            </a:pPr>
            <a:r>
              <a:rPr lang="en-GB" sz="2400" dirty="0"/>
              <a:t>Complements the 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F1C128-84B7-98CA-7A05-1BD9524A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27" y="2647189"/>
            <a:ext cx="5873945" cy="33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D1661E-BDA7-2A40-9EAF-D242CF21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0" b="11435"/>
          <a:stretch/>
        </p:blipFill>
        <p:spPr>
          <a:xfrm>
            <a:off x="5746044" y="2423231"/>
            <a:ext cx="5472966" cy="420793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871839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Visualization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6259"/>
            <a:ext cx="6448865" cy="474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An example of when something is not quite right…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3ECC-6D68-D947-ABEB-15692D80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EE3C0-BC07-DB4E-BD94-B169E838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55" y="2330979"/>
            <a:ext cx="4207933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229CB-B08E-0842-A6A9-04B42B407377}"/>
              </a:ext>
            </a:extLst>
          </p:cNvPr>
          <p:cNvGrpSpPr/>
          <p:nvPr/>
        </p:nvGrpSpPr>
        <p:grpSpPr>
          <a:xfrm>
            <a:off x="1611035" y="1662199"/>
            <a:ext cx="4380558" cy="4555389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C980A27-D847-0F47-AB2F-9197A603C1E9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8BBE92-A466-FC43-ABDB-3679BCEB023A}"/>
                </a:ext>
              </a:extLst>
            </p:cNvPr>
            <p:cNvSpPr/>
            <p:nvPr/>
          </p:nvSpPr>
          <p:spPr>
            <a:xfrm>
              <a:off x="1427611" y="4158003"/>
              <a:ext cx="2268189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6511DBD-18AE-D346-929A-CFCD345C802F}"/>
                </a:ext>
              </a:extLst>
            </p:cNvPr>
            <p:cNvSpPr/>
            <p:nvPr/>
          </p:nvSpPr>
          <p:spPr>
            <a:xfrm>
              <a:off x="1427609" y="1839348"/>
              <a:ext cx="2268190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CA19156-ED2C-444B-BCEE-428F39D6B2B6}"/>
                </a:ext>
              </a:extLst>
            </p:cNvPr>
            <p:cNvSpPr/>
            <p:nvPr/>
          </p:nvSpPr>
          <p:spPr>
            <a:xfrm>
              <a:off x="1427611" y="2592741"/>
              <a:ext cx="2268190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2AF76DD4-A322-E049-A44A-BD9FEB94656E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FB2BC-F456-1E48-97F9-687CE3939331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6BC6E2A-6197-414F-AFCE-6814D3A3D7BB}"/>
              </a:ext>
            </a:extLst>
          </p:cNvPr>
          <p:cNvSpPr/>
          <p:nvPr/>
        </p:nvSpPr>
        <p:spPr>
          <a:xfrm>
            <a:off x="7047566" y="2739468"/>
            <a:ext cx="3413691" cy="91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/>
              <a:t>PCA, Pearson correlation, </a:t>
            </a:r>
          </a:p>
          <a:p>
            <a:pPr algn="ctr"/>
            <a:r>
              <a:rPr lang="en-GB" sz="2400" dirty="0"/>
              <a:t>distance heatmaps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1286-8FAE-954A-8DAB-F28FF10D1821}"/>
              </a:ext>
            </a:extLst>
          </p:cNvPr>
          <p:cNvSpPr/>
          <p:nvPr/>
        </p:nvSpPr>
        <p:spPr>
          <a:xfrm>
            <a:off x="7169023" y="4750177"/>
            <a:ext cx="3170773" cy="1320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Gene-gene correlation </a:t>
            </a:r>
          </a:p>
          <a:p>
            <a:pPr algn="ctr"/>
            <a:r>
              <a:rPr lang="en-US" sz="2400" dirty="0"/>
              <a:t>Networks</a:t>
            </a:r>
          </a:p>
          <a:p>
            <a:pPr algn="ctr"/>
            <a:r>
              <a:rPr lang="en-US" sz="2400" dirty="0"/>
              <a:t>GO term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A0EAF-9500-1C4D-A918-15D81B24A0B6}"/>
              </a:ext>
            </a:extLst>
          </p:cNvPr>
          <p:cNvSpPr/>
          <p:nvPr/>
        </p:nvSpPr>
        <p:spPr>
          <a:xfrm>
            <a:off x="7290482" y="3765424"/>
            <a:ext cx="2927853" cy="91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/>
              <a:t>Comparison between </a:t>
            </a:r>
          </a:p>
          <a:p>
            <a:pPr algn="ctr"/>
            <a:r>
              <a:rPr lang="en-GB" sz="2400" dirty="0"/>
              <a:t>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D636-18E1-584D-8761-BE12B503AADB}"/>
              </a:ext>
            </a:extLst>
          </p:cNvPr>
          <p:cNvSpPr txBox="1"/>
          <p:nvPr/>
        </p:nvSpPr>
        <p:spPr>
          <a:xfrm>
            <a:off x="7011693" y="2001357"/>
            <a:ext cx="3485442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RPKM/FPKM-TPM-DESeq2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A9370A3-04F4-344E-B464-331FC843975E}"/>
              </a:ext>
            </a:extLst>
          </p:cNvPr>
          <p:cNvSpPr/>
          <p:nvPr/>
        </p:nvSpPr>
        <p:spPr>
          <a:xfrm rot="10800000">
            <a:off x="6190147" y="2039914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FCAB86E3-07F5-444B-9C36-955EBABEBD00}"/>
              </a:ext>
            </a:extLst>
          </p:cNvPr>
          <p:cNvSpPr/>
          <p:nvPr/>
        </p:nvSpPr>
        <p:spPr>
          <a:xfrm rot="10800000">
            <a:off x="6190147" y="3023331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43D8AEDB-9A68-D94C-A1CA-E2A8F980C66E}"/>
              </a:ext>
            </a:extLst>
          </p:cNvPr>
          <p:cNvSpPr/>
          <p:nvPr/>
        </p:nvSpPr>
        <p:spPr>
          <a:xfrm rot="10800000">
            <a:off x="6190147" y="3979323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42A4E9A-DB2E-284B-85EB-34A112B64F13}"/>
              </a:ext>
            </a:extLst>
          </p:cNvPr>
          <p:cNvSpPr/>
          <p:nvPr/>
        </p:nvSpPr>
        <p:spPr>
          <a:xfrm rot="10800000">
            <a:off x="6171463" y="5123507"/>
            <a:ext cx="706364" cy="430715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</a:t>
            </a:r>
            <a:endParaRPr lang="en-GB" sz="4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10" y="1899366"/>
            <a:ext cx="5915297" cy="488619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Does the ‘relationship’ between samples fit our expectation?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Sources of variation in the dataset?</a:t>
            </a:r>
          </a:p>
          <a:p>
            <a:pPr lvl="1"/>
            <a:r>
              <a:rPr lang="en-GB" sz="2800" dirty="0"/>
              <a:t>Variance of interest</a:t>
            </a:r>
          </a:p>
          <a:p>
            <a:pPr lvl="1"/>
            <a:r>
              <a:rPr lang="en-GB" sz="2800" dirty="0"/>
              <a:t>Confounding variances</a:t>
            </a:r>
          </a:p>
          <a:p>
            <a:pPr lvl="1"/>
            <a:r>
              <a:rPr lang="en-GB" sz="2800" dirty="0"/>
              <a:t>Technical</a:t>
            </a:r>
          </a:p>
          <a:p>
            <a:pPr marL="457200" lvl="1" indent="0">
              <a:buNone/>
            </a:pPr>
            <a:endParaRPr lang="en-GB" sz="2800" dirty="0"/>
          </a:p>
          <a:p>
            <a:r>
              <a:rPr lang="en-GB" dirty="0"/>
              <a:t>We explore sample similarity with dimensionality reduction (</a:t>
            </a:r>
            <a:r>
              <a:rPr lang="en-GB" b="1" dirty="0"/>
              <a:t>PCA</a:t>
            </a:r>
            <a:r>
              <a:rPr lang="en-GB" dirty="0"/>
              <a:t>, MDS, t-SNE, UMAP) and clustering.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Sample-level count distributions and variances can help identify outliers.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F67E-0117-E3D6-DACD-D9937F30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9787E5D-A454-BFE0-099E-29FE97D99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9" t="6799" r="10357" b="57110"/>
          <a:stretch/>
        </p:blipFill>
        <p:spPr>
          <a:xfrm>
            <a:off x="7059897" y="4610531"/>
            <a:ext cx="4386212" cy="1791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2084DC2-F65F-C751-AD4E-7009A05EE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6" b="9256"/>
          <a:stretch/>
        </p:blipFill>
        <p:spPr>
          <a:xfrm>
            <a:off x="7029054" y="1696066"/>
            <a:ext cx="4324746" cy="2725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04093-0696-D4BA-FDED-9BD3AE311AC5}"/>
              </a:ext>
            </a:extLst>
          </p:cNvPr>
          <p:cNvSpPr txBox="1"/>
          <p:nvPr/>
        </p:nvSpPr>
        <p:spPr>
          <a:xfrm>
            <a:off x="8412283" y="4016277"/>
            <a:ext cx="503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PC1</a:t>
            </a:r>
            <a:endParaRPr lang="en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4C826-0C57-2707-FC7C-67E595597A4C}"/>
              </a:ext>
            </a:extLst>
          </p:cNvPr>
          <p:cNvSpPr txBox="1"/>
          <p:nvPr/>
        </p:nvSpPr>
        <p:spPr>
          <a:xfrm rot="16200000">
            <a:off x="6975681" y="3005537"/>
            <a:ext cx="5036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PC2</a:t>
            </a:r>
            <a:endParaRPr lang="en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0" y="625974"/>
            <a:ext cx="1026841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 </a:t>
            </a:r>
            <a:r>
              <a:rPr lang="en-US" sz="4400" dirty="0"/>
              <a:t>Data transformation</a:t>
            </a:r>
            <a:endParaRPr lang="en-GB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3F5D1-26CB-6848-AC78-B0200C63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91" y="1942195"/>
            <a:ext cx="5362289" cy="42898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2B1841-F390-9344-8467-698836BC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259"/>
            <a:ext cx="5618018" cy="50639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342900" indent="-342900"/>
            <a:r>
              <a:rPr lang="en-GB" sz="2600" dirty="0"/>
              <a:t>Distribution of </a:t>
            </a:r>
            <a:r>
              <a:rPr lang="en-GB" sz="2600" dirty="0" err="1"/>
              <a:t>RNAseq</a:t>
            </a:r>
            <a:r>
              <a:rPr lang="en-GB" sz="2600" dirty="0"/>
              <a:t> count data: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Model with a Poisson distribution (PD)?</a:t>
            </a:r>
          </a:p>
          <a:p>
            <a:pPr marL="800100" lvl="1" indent="-342900"/>
            <a:endParaRPr lang="en-GB" sz="2200" dirty="0"/>
          </a:p>
          <a:p>
            <a:pPr marL="800100" lvl="1" indent="-342900"/>
            <a:r>
              <a:rPr lang="en-GB" sz="2200" dirty="0"/>
              <a:t>PD assumes </a:t>
            </a:r>
            <a:r>
              <a:rPr lang="en-GB" sz="2200" i="1" dirty="0"/>
              <a:t>mean == variance</a:t>
            </a:r>
            <a:r>
              <a:rPr lang="en-GB" sz="2200" dirty="0"/>
              <a:t>, count distributions are </a:t>
            </a:r>
            <a:r>
              <a:rPr lang="en-GB" sz="2200" dirty="0" err="1"/>
              <a:t>overdispersed</a:t>
            </a:r>
            <a:r>
              <a:rPr lang="en-GB" sz="2200" dirty="0"/>
              <a:t>! </a:t>
            </a:r>
            <a:r>
              <a:rPr lang="en-GB" sz="2200" b="1" dirty="0"/>
              <a:t>Negative binomial distribution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Genes with extreme counts may effect the sample relationship in low dimensional space</a:t>
            </a:r>
          </a:p>
          <a:p>
            <a:pPr marL="457200" lvl="1" indent="0">
              <a:buNone/>
            </a:pPr>
            <a:endParaRPr lang="en-GB" sz="2200" dirty="0"/>
          </a:p>
          <a:p>
            <a:pPr marL="800100" lvl="1" indent="-342900"/>
            <a:r>
              <a:rPr lang="en-GB" sz="2200" dirty="0"/>
              <a:t>We could perform a log-transformation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F67E-0117-E3D6-DACD-D9937F30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851072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log2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900" y="2190750"/>
                <a:ext cx="6251222" cy="4530725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GB" sz="2400" dirty="0"/>
                  <a:t>Data transformations</a:t>
                </a:r>
              </a:p>
              <a:p>
                <a:pPr marL="800100" lvl="1" indent="-342900"/>
                <a:r>
                  <a:rPr lang="en-GB" dirty="0"/>
                  <a:t>Log transformation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endParaRPr lang="en-GB" dirty="0"/>
              </a:p>
              <a:p>
                <a:pPr marL="800100" lvl="1" indent="-342900"/>
                <a:r>
                  <a:rPr lang="en-GB" dirty="0"/>
                  <a:t>1 is needed in case of 0: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(0)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GB" dirty="0"/>
              </a:p>
              <a:p>
                <a:pPr marL="800100" lvl="1" indent="-342900"/>
                <a:endParaRPr lang="en-GB" dirty="0"/>
              </a:p>
              <a:p>
                <a:pPr marL="342900" indent="-342900"/>
                <a:r>
                  <a:rPr lang="en-GB" sz="2400" dirty="0"/>
                  <a:t>Two peaks of expression!</a:t>
                </a:r>
              </a:p>
              <a:p>
                <a:pPr marL="1257300" lvl="2" indent="-342900"/>
                <a:r>
                  <a:rPr lang="en-GB" sz="2400" dirty="0"/>
                  <a:t>Lowly expressed genes</a:t>
                </a:r>
              </a:p>
              <a:p>
                <a:pPr marL="1257300" lvl="2" indent="-342900"/>
                <a:r>
                  <a:rPr lang="en-GB" sz="2400" dirty="0"/>
                  <a:t>Highly expressed genes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2B1841-F390-9344-8467-698836BC6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900" y="2190750"/>
                <a:ext cx="6251222" cy="4530725"/>
              </a:xfrm>
              <a:blipFill>
                <a:blip r:embed="rId3"/>
                <a:stretch>
                  <a:fillRect l="-1420" t="-167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053909-C7F5-D342-B7A7-FD91634B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44" y="1842838"/>
            <a:ext cx="5264420" cy="42115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50828-73CB-8B49-B920-20AFCDD95F0E}"/>
              </a:ext>
            </a:extLst>
          </p:cNvPr>
          <p:cNvCxnSpPr/>
          <p:nvPr/>
        </p:nvCxnSpPr>
        <p:spPr>
          <a:xfrm flipV="1">
            <a:off x="4961467" y="3688686"/>
            <a:ext cx="2506133" cy="1128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223C7-38D0-764B-AAB9-DD5D695B0374}"/>
              </a:ext>
            </a:extLst>
          </p:cNvPr>
          <p:cNvCxnSpPr>
            <a:cxnSpLocks/>
          </p:cNvCxnSpPr>
          <p:nvPr/>
        </p:nvCxnSpPr>
        <p:spPr>
          <a:xfrm flipV="1">
            <a:off x="4980402" y="4100945"/>
            <a:ext cx="3900362" cy="11126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EE01DE-7232-69D8-111E-5B0DC843A653}"/>
              </a:ext>
            </a:extLst>
          </p:cNvPr>
          <p:cNvSpPr txBox="1"/>
          <p:nvPr/>
        </p:nvSpPr>
        <p:spPr>
          <a:xfrm>
            <a:off x="8351898" y="5822345"/>
            <a:ext cx="15268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DK" sz="1200" dirty="0">
                <a:latin typeface="Calibri" panose="020F0502020204030204" pitchFamily="34" charset="0"/>
                <a:cs typeface="Calibri" panose="020F0502020204030204" pitchFamily="34" charset="0"/>
              </a:rPr>
              <a:t>og2(norm counts +1)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1F631D-9105-7450-6BDA-E5132B27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094"/>
            <a:ext cx="10879665" cy="1542635"/>
          </a:xfrm>
        </p:spPr>
        <p:txBody>
          <a:bodyPr>
            <a:noAutofit/>
          </a:bodyPr>
          <a:lstStyle/>
          <a:p>
            <a:pPr marL="342900" indent="-342900"/>
            <a:r>
              <a:rPr lang="en-GB" sz="2200" i="1" dirty="0"/>
              <a:t>log2(count + n) n</a:t>
            </a:r>
            <a:r>
              <a:rPr lang="en-GB" sz="2200" dirty="0"/>
              <a:t> is estimated by regularized logarithm (</a:t>
            </a:r>
            <a:r>
              <a:rPr lang="en-GB" sz="2200" b="1" dirty="0" err="1"/>
              <a:t>rlog</a:t>
            </a:r>
            <a:r>
              <a:rPr lang="en-GB" sz="2200" dirty="0"/>
              <a:t>) or variance stabilizing transformation (</a:t>
            </a:r>
            <a:r>
              <a:rPr lang="en-GB" sz="2200" b="1" dirty="0" err="1"/>
              <a:t>vst</a:t>
            </a:r>
            <a:r>
              <a:rPr lang="en-GB" sz="2200" dirty="0"/>
              <a:t>) </a:t>
            </a:r>
          </a:p>
          <a:p>
            <a:pPr marL="342900" indent="-342900"/>
            <a:r>
              <a:rPr lang="en-GB" sz="2200" dirty="0"/>
              <a:t>log2 transformation taking into account library size  - avoid high variance of the log count when the mean is low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BFBA6-E656-244D-B60C-72F1EE820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" b="4738"/>
          <a:stretch/>
        </p:blipFill>
        <p:spPr>
          <a:xfrm>
            <a:off x="1595186" y="3094730"/>
            <a:ext cx="3383673" cy="347232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3E42A56-B2D7-2F47-BBEE-3BE591C7B150}"/>
              </a:ext>
            </a:extLst>
          </p:cNvPr>
          <p:cNvSpPr/>
          <p:nvPr/>
        </p:nvSpPr>
        <p:spPr>
          <a:xfrm>
            <a:off x="5337675" y="4473062"/>
            <a:ext cx="1352566" cy="4427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89DAAC-1CC8-9C42-BA30-9FBC1A54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3" b="4803"/>
          <a:stretch/>
        </p:blipFill>
        <p:spPr>
          <a:xfrm>
            <a:off x="7269858" y="3143677"/>
            <a:ext cx="3332593" cy="34233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EA958A-2E74-AF4D-BFAA-D0D96C396F45}"/>
              </a:ext>
            </a:extLst>
          </p:cNvPr>
          <p:cNvSpPr txBox="1"/>
          <p:nvPr/>
        </p:nvSpPr>
        <p:spPr>
          <a:xfrm>
            <a:off x="10065643" y="3185242"/>
            <a:ext cx="53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75FB5-3AB1-0966-63DA-BCB4B1334AED}"/>
              </a:ext>
            </a:extLst>
          </p:cNvPr>
          <p:cNvSpPr txBox="1"/>
          <p:nvPr/>
        </p:nvSpPr>
        <p:spPr>
          <a:xfrm>
            <a:off x="4347550" y="3143677"/>
            <a:ext cx="16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Log2(count + 1)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B5892-4BE5-4EB8-85FF-4A4BC3C40C68}"/>
              </a:ext>
            </a:extLst>
          </p:cNvPr>
          <p:cNvSpPr txBox="1"/>
          <p:nvPr/>
        </p:nvSpPr>
        <p:spPr>
          <a:xfrm>
            <a:off x="8314968" y="6526693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4B5D4-74FC-7027-6AD2-88B1CED81D26}"/>
              </a:ext>
            </a:extLst>
          </p:cNvPr>
          <p:cNvSpPr txBox="1"/>
          <p:nvPr/>
        </p:nvSpPr>
        <p:spPr>
          <a:xfrm>
            <a:off x="2512303" y="6526693"/>
            <a:ext cx="10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rank(mean)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9EC89-7DEA-FE77-23C1-4BBE9192FB49}"/>
              </a:ext>
            </a:extLst>
          </p:cNvPr>
          <p:cNvSpPr txBox="1"/>
          <p:nvPr/>
        </p:nvSpPr>
        <p:spPr>
          <a:xfrm rot="16200000">
            <a:off x="487702" y="4677004"/>
            <a:ext cx="172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Deviation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86455-248F-E133-C016-35A9CCF21D28}"/>
              </a:ext>
            </a:extLst>
          </p:cNvPr>
          <p:cNvSpPr txBox="1"/>
          <p:nvPr/>
        </p:nvSpPr>
        <p:spPr>
          <a:xfrm rot="16200000">
            <a:off x="6185255" y="4677004"/>
            <a:ext cx="1728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Deviation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4C446D-C6A8-EF97-B80B-16D687A860FA}"/>
              </a:ext>
            </a:extLst>
          </p:cNvPr>
          <p:cNvSpPr/>
          <p:nvPr/>
        </p:nvSpPr>
        <p:spPr>
          <a:xfrm>
            <a:off x="838200" y="625974"/>
            <a:ext cx="7751617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 </a:t>
            </a:r>
            <a:r>
              <a:rPr lang="en-US" sz="4400" b="1" dirty="0" err="1"/>
              <a:t>Tranformation</a:t>
            </a:r>
            <a:r>
              <a:rPr lang="en-US" sz="4400" b="1" dirty="0"/>
              <a:t> – </a:t>
            </a:r>
            <a:r>
              <a:rPr lang="en-US" sz="4400" b="1" dirty="0" err="1"/>
              <a:t>rlog</a:t>
            </a:r>
            <a:r>
              <a:rPr lang="en-US" sz="4400" b="1" dirty="0"/>
              <a:t> &amp; </a:t>
            </a:r>
            <a:r>
              <a:rPr lang="en-US" sz="4400" b="1" dirty="0" err="1"/>
              <a:t>vst</a:t>
            </a:r>
            <a:endParaRPr lang="en-GB" sz="44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7A08B78-B575-BA38-8A62-C7FF707F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4B6F03-E550-9843-A8B0-CF39115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0205"/>
            <a:ext cx="10879665" cy="4351338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400" dirty="0"/>
              <a:t>Log2 transformation vs Regularized logarithm (</a:t>
            </a:r>
            <a:r>
              <a:rPr lang="en-GB" sz="2400" b="1" dirty="0" err="1"/>
              <a:t>rlog</a:t>
            </a:r>
            <a:r>
              <a:rPr lang="en-GB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2C500-CED9-8DD3-46B4-11CD0FB8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8"/>
          <a:stretch/>
        </p:blipFill>
        <p:spPr>
          <a:xfrm>
            <a:off x="1925045" y="2716798"/>
            <a:ext cx="7754213" cy="327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E0F50-F631-4698-C834-D30917F5A73B}"/>
              </a:ext>
            </a:extLst>
          </p:cNvPr>
          <p:cNvSpPr txBox="1"/>
          <p:nvPr/>
        </p:nvSpPr>
        <p:spPr>
          <a:xfrm>
            <a:off x="3027765" y="6119626"/>
            <a:ext cx="20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K" dirty="0"/>
              <a:t>og2 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0A54-1E42-BCC6-57A0-56A80EDF0AAF}"/>
              </a:ext>
            </a:extLst>
          </p:cNvPr>
          <p:cNvSpPr txBox="1"/>
          <p:nvPr/>
        </p:nvSpPr>
        <p:spPr>
          <a:xfrm>
            <a:off x="7111494" y="6119626"/>
            <a:ext cx="205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Rlog</a:t>
            </a:r>
            <a:r>
              <a:rPr lang="en-US" dirty="0"/>
              <a:t> transformation</a:t>
            </a:r>
            <a:endParaRPr lang="en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C8FBA4-55DA-047D-99C2-746B394A6EBB}"/>
              </a:ext>
            </a:extLst>
          </p:cNvPr>
          <p:cNvSpPr/>
          <p:nvPr/>
        </p:nvSpPr>
        <p:spPr>
          <a:xfrm>
            <a:off x="838200" y="625974"/>
            <a:ext cx="7993566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</a:t>
            </a:r>
            <a:r>
              <a:rPr lang="en-US" sz="4400" dirty="0" err="1"/>
              <a:t>Rlog</a:t>
            </a:r>
            <a:r>
              <a:rPr lang="en-US" sz="4400" dirty="0"/>
              <a:t> or VST</a:t>
            </a:r>
            <a:endParaRPr lang="en-GB" sz="44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1D58BAD-6759-8BD2-C639-8703A7B7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9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27048" y="625974"/>
            <a:ext cx="8707245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Visualization</a:t>
            </a:r>
            <a:endParaRPr lang="en-GB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E7803-819D-6D49-AAA8-2C96AC05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0" b="22866"/>
          <a:stretch/>
        </p:blipFill>
        <p:spPr>
          <a:xfrm>
            <a:off x="5411113" y="3595326"/>
            <a:ext cx="6398974" cy="3168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92F15-1AE9-F44D-8257-A5DE9762F12C}"/>
              </a:ext>
            </a:extLst>
          </p:cNvPr>
          <p:cNvSpPr txBox="1"/>
          <p:nvPr/>
        </p:nvSpPr>
        <p:spPr>
          <a:xfrm>
            <a:off x="6465582" y="3075204"/>
            <a:ext cx="3755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Principal Component Analysis (PCA)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121"/>
            <a:ext cx="10515600" cy="971345"/>
          </a:xfrm>
        </p:spPr>
        <p:txBody>
          <a:bodyPr>
            <a:normAutofit/>
          </a:bodyPr>
          <a:lstStyle/>
          <a:p>
            <a:r>
              <a:rPr lang="en-GB" sz="2400" dirty="0"/>
              <a:t>Now, we can compare our samples with a PCA or heatmaps</a:t>
            </a:r>
          </a:p>
          <a:p>
            <a:r>
              <a:rPr lang="en-GB" sz="2400" i="1" dirty="0" err="1"/>
              <a:t>rlog</a:t>
            </a:r>
            <a:r>
              <a:rPr lang="en-GB" sz="2400" dirty="0"/>
              <a:t> and </a:t>
            </a:r>
            <a:r>
              <a:rPr lang="en-GB" sz="2400" i="1" dirty="0" err="1"/>
              <a:t>vst</a:t>
            </a:r>
            <a:r>
              <a:rPr lang="en-GB" sz="2400" dirty="0"/>
              <a:t> should not be used for Differential Expression Analysis (DEA)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D32A1-255B-D4DC-9FC2-872AD01C80F6}"/>
              </a:ext>
            </a:extLst>
          </p:cNvPr>
          <p:cNvSpPr txBox="1"/>
          <p:nvPr/>
        </p:nvSpPr>
        <p:spPr>
          <a:xfrm rot="16200000">
            <a:off x="-230710" y="4730611"/>
            <a:ext cx="266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Principal Sample distances</a:t>
            </a:r>
          </a:p>
          <a:p>
            <a:pPr algn="ctr"/>
            <a:r>
              <a:rPr lang="en-GB" sz="1600" b="1" dirty="0" err="1"/>
              <a:t>rlog</a:t>
            </a:r>
            <a:r>
              <a:rPr lang="en-GB" sz="1600" b="1" dirty="0"/>
              <a:t> transformation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A5DFD-9044-2762-2F9E-BEAD5579080C}"/>
              </a:ext>
            </a:extLst>
          </p:cNvPr>
          <p:cNvGrpSpPr/>
          <p:nvPr/>
        </p:nvGrpSpPr>
        <p:grpSpPr>
          <a:xfrm>
            <a:off x="1595700" y="2838117"/>
            <a:ext cx="2943283" cy="3786261"/>
            <a:chOff x="1440956" y="2827605"/>
            <a:chExt cx="2943283" cy="3786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193FE0-D6D7-534D-9BAC-BAE094B90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764" b="11433"/>
            <a:stretch/>
          </p:blipFill>
          <p:spPr>
            <a:xfrm>
              <a:off x="1440956" y="2954457"/>
              <a:ext cx="2943283" cy="36594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EB1AF5-2271-9E70-F556-BED92A3DCB46}"/>
                </a:ext>
              </a:extLst>
            </p:cNvPr>
            <p:cNvSpPr/>
            <p:nvPr/>
          </p:nvSpPr>
          <p:spPr>
            <a:xfrm>
              <a:off x="1906735" y="2827605"/>
              <a:ext cx="2257302" cy="235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7985BA38-9E14-6B44-8D56-172BE340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70C0E3-CD6A-384F-8BAF-73AF82289A6A}"/>
              </a:ext>
            </a:extLst>
          </p:cNvPr>
          <p:cNvSpPr/>
          <p:nvPr/>
        </p:nvSpPr>
        <p:spPr>
          <a:xfrm>
            <a:off x="838201" y="625974"/>
            <a:ext cx="6477000" cy="74713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Exploratory Analysis -</a:t>
            </a:r>
            <a:r>
              <a:rPr lang="en-US" sz="4400" dirty="0"/>
              <a:t> PCA</a:t>
            </a:r>
            <a:endParaRPr lang="en-GB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B73C5-58B6-E142-B8F3-D216959B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Principal Component Analysis</a:t>
            </a:r>
          </a:p>
          <a:p>
            <a:r>
              <a:rPr lang="en-GB" sz="2400" dirty="0"/>
              <a:t>Visualize variation dataset of high dimensionality</a:t>
            </a:r>
          </a:p>
          <a:p>
            <a:r>
              <a:rPr lang="en-GB" sz="2400" dirty="0"/>
              <a:t>Samples are observations (o), genes are dimensions (d)</a:t>
            </a:r>
          </a:p>
          <a:p>
            <a:r>
              <a:rPr lang="en-GB" sz="2400" dirty="0"/>
              <a:t>We can only interpret 2 or 3 dimensions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76F495-62A7-4831-A0FC-32B2BF90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01138"/>
              </p:ext>
            </p:extLst>
          </p:nvPr>
        </p:nvGraphicFramePr>
        <p:xfrm>
          <a:off x="838200" y="4206586"/>
          <a:ext cx="5741020" cy="214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439">
                  <a:extLst>
                    <a:ext uri="{9D8B030D-6E8A-4147-A177-3AD203B41FA5}">
                      <a16:colId xmlns:a16="http://schemas.microsoft.com/office/drawing/2014/main" val="2324861772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2401434924"/>
                    </a:ext>
                  </a:extLst>
                </a:gridCol>
                <a:gridCol w="1717287">
                  <a:extLst>
                    <a:ext uri="{9D8B030D-6E8A-4147-A177-3AD203B41FA5}">
                      <a16:colId xmlns:a16="http://schemas.microsoft.com/office/drawing/2014/main" val="583920701"/>
                    </a:ext>
                  </a:extLst>
                </a:gridCol>
                <a:gridCol w="1070518">
                  <a:extLst>
                    <a:ext uri="{9D8B030D-6E8A-4147-A177-3AD203B41FA5}">
                      <a16:colId xmlns:a16="http://schemas.microsoft.com/office/drawing/2014/main" val="220595442"/>
                    </a:ext>
                  </a:extLst>
                </a:gridCol>
              </a:tblGrid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K" dirty="0"/>
                        <a:t>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r>
                        <a:rPr lang="en-DK" dirty="0"/>
                        <a:t>orm sampleB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 = 100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2921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EF2A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1145.39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1176.62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224414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ACBD1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16.92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1" dirty="0">
                          <a:effectLst/>
                        </a:rPr>
                        <a:t>16.88</a:t>
                      </a:r>
                      <a:endParaRPr lang="en-DK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DK" b="0" dirty="0">
                          <a:effectLst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564870"/>
                  </a:ext>
                </a:extLst>
              </a:tr>
              <a:tr h="537441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d = 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40207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6A6C96D9-B3CC-07FD-E267-1A72BB62AE08}"/>
              </a:ext>
            </a:extLst>
          </p:cNvPr>
          <p:cNvSpPr/>
          <p:nvPr/>
        </p:nvSpPr>
        <p:spPr>
          <a:xfrm>
            <a:off x="6779942" y="4835420"/>
            <a:ext cx="1170878" cy="51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3900C-CE37-2BAB-FABE-2D80A5652EA9}"/>
              </a:ext>
            </a:extLst>
          </p:cNvPr>
          <p:cNvCxnSpPr>
            <a:cxnSpLocks/>
          </p:cNvCxnSpPr>
          <p:nvPr/>
        </p:nvCxnSpPr>
        <p:spPr>
          <a:xfrm>
            <a:off x="9632056" y="3914078"/>
            <a:ext cx="0" cy="216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D628-DC40-51A5-9145-55415FD97A1C}"/>
              </a:ext>
            </a:extLst>
          </p:cNvPr>
          <p:cNvCxnSpPr>
            <a:cxnSpLocks/>
          </p:cNvCxnSpPr>
          <p:nvPr/>
        </p:nvCxnSpPr>
        <p:spPr>
          <a:xfrm flipH="1">
            <a:off x="8552056" y="4994078"/>
            <a:ext cx="216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DC8893-C238-F651-295A-EFD55BAB910E}"/>
              </a:ext>
            </a:extLst>
          </p:cNvPr>
          <p:cNvCxnSpPr>
            <a:cxnSpLocks/>
          </p:cNvCxnSpPr>
          <p:nvPr/>
        </p:nvCxnSpPr>
        <p:spPr>
          <a:xfrm rot="2700000">
            <a:off x="9632056" y="3914078"/>
            <a:ext cx="0" cy="21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105854-68F8-AD67-3A6D-FED0906823A7}"/>
              </a:ext>
            </a:extLst>
          </p:cNvPr>
          <p:cNvSpPr txBox="1"/>
          <p:nvPr/>
        </p:nvSpPr>
        <p:spPr>
          <a:xfrm>
            <a:off x="10809841" y="48094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ADD2D-CA90-7403-0B85-26EF63ADE968}"/>
              </a:ext>
            </a:extLst>
          </p:cNvPr>
          <p:cNvSpPr txBox="1"/>
          <p:nvPr/>
        </p:nvSpPr>
        <p:spPr>
          <a:xfrm>
            <a:off x="9487625" y="352284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264D-B5DD-A953-242F-E29354581747}"/>
              </a:ext>
            </a:extLst>
          </p:cNvPr>
          <p:cNvSpPr txBox="1"/>
          <p:nvPr/>
        </p:nvSpPr>
        <p:spPr>
          <a:xfrm>
            <a:off x="8689852" y="56995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E114E5-9122-0D7F-3115-ABC66FA1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0680" y="640175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</TotalTime>
  <Words>560</Words>
  <Application>Microsoft Macintosh PowerPoint</Application>
  <PresentationFormat>Widescreen</PresentationFormat>
  <Paragraphs>164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Exploratory analysis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Thilde Bagger Terkelsen</cp:lastModifiedBy>
  <cp:revision>111</cp:revision>
  <dcterms:created xsi:type="dcterms:W3CDTF">2021-05-13T13:56:47Z</dcterms:created>
  <dcterms:modified xsi:type="dcterms:W3CDTF">2022-08-12T10:01:20Z</dcterms:modified>
</cp:coreProperties>
</file>